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Corbel"/>
      <p:regular r:id="rId64"/>
      <p:bold r:id="rId65"/>
      <p:italic r:id="rId66"/>
      <p:boldItalic r:id="rId67"/>
    </p:embeddedFont>
    <p:embeddedFont>
      <p:font typeface="Old Standard TT"/>
      <p:regular r:id="rId68"/>
      <p:bold r:id="rId69"/>
      <p: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ldStandardT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Corbel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Corbel-italic.fntdata"/><Relationship Id="rId21" Type="http://schemas.openxmlformats.org/officeDocument/2006/relationships/slide" Target="slides/slide16.xml"/><Relationship Id="rId65" Type="http://schemas.openxmlformats.org/officeDocument/2006/relationships/font" Target="fonts/Corbel-bold.fntdata"/><Relationship Id="rId24" Type="http://schemas.openxmlformats.org/officeDocument/2006/relationships/slide" Target="slides/slide19.xml"/><Relationship Id="rId68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67" Type="http://schemas.openxmlformats.org/officeDocument/2006/relationships/font" Target="fonts/Corbel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ldStandardT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b7da82e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b7da82e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178ac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178ac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b7da82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b7da82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b7da82e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b7da82e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b7da82e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b7da82e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b7da82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b7da82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b7da82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6b7da82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b7da82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b7da82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b7da82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b7da82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7178ac7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7178ac7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b7da82e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b7da82e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6b7da82e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6b7da82e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6b7da82e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6b7da82e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17178ac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17178ac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17178ac7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17178ac7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7178ac7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17178ac7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17178ac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17178ac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b7da82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6b7da82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b7da82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b7da82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6b7da82e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6b7da82e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6b7da82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6b7da82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b7da8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b7da8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b7da82e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b7da82e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7178ac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17178ac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17178ac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17178ac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17178ac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17178ac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6b7da82e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6b7da82e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17178ac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17178ac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6b7da8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6b7da8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17178ac7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17178ac7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6b7da82e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6b7da82e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17178ac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17178ac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6b7da82e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6b7da82e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6b7da82e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6b7da82e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f6b7da82e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f6b7da82e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6b7da82e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6b7da82e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b7da82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6b7da82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6b7da82e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6b7da82e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6b7da82e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6b7da82e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17178ac7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17178ac7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6b7da82e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6b7da82e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b7da82e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b7da82e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b7da82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b7da82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7178ac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7178ac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17178ac7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17178ac7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 1">
  <p:cSld name="SECTION_TITLE_AND_DESCRIPTION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89900" y="29095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gif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9" Type="http://schemas.openxmlformats.org/officeDocument/2006/relationships/image" Target="../media/image14.gif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13.gif"/><Relationship Id="rId8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5.gi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9" Type="http://schemas.openxmlformats.org/officeDocument/2006/relationships/image" Target="../media/image14.gif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13.gif"/><Relationship Id="rId8" Type="http://schemas.openxmlformats.org/officeDocument/2006/relationships/image" Target="../media/image12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gif"/><Relationship Id="rId10" Type="http://schemas.openxmlformats.org/officeDocument/2006/relationships/image" Target="../media/image12.gif"/><Relationship Id="rId13" Type="http://schemas.openxmlformats.org/officeDocument/2006/relationships/image" Target="../media/image24.gif"/><Relationship Id="rId12" Type="http://schemas.openxmlformats.org/officeDocument/2006/relationships/image" Target="../media/image1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13.gif"/><Relationship Id="rId15" Type="http://schemas.openxmlformats.org/officeDocument/2006/relationships/image" Target="../media/image27.gif"/><Relationship Id="rId14" Type="http://schemas.openxmlformats.org/officeDocument/2006/relationships/image" Target="../media/image25.gif"/><Relationship Id="rId17" Type="http://schemas.openxmlformats.org/officeDocument/2006/relationships/image" Target="../media/image28.gif"/><Relationship Id="rId16" Type="http://schemas.openxmlformats.org/officeDocument/2006/relationships/image" Target="../media/image26.gif"/><Relationship Id="rId5" Type="http://schemas.openxmlformats.org/officeDocument/2006/relationships/image" Target="../media/image7.png"/><Relationship Id="rId19" Type="http://schemas.openxmlformats.org/officeDocument/2006/relationships/image" Target="../media/image30.gif"/><Relationship Id="rId6" Type="http://schemas.openxmlformats.org/officeDocument/2006/relationships/image" Target="../media/image8.gif"/><Relationship Id="rId18" Type="http://schemas.openxmlformats.org/officeDocument/2006/relationships/image" Target="../media/image29.gif"/><Relationship Id="rId7" Type="http://schemas.openxmlformats.org/officeDocument/2006/relationships/image" Target="../media/image10.gif"/><Relationship Id="rId8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gif"/><Relationship Id="rId11" Type="http://schemas.openxmlformats.org/officeDocument/2006/relationships/image" Target="../media/image11.gif"/><Relationship Id="rId22" Type="http://schemas.openxmlformats.org/officeDocument/2006/relationships/image" Target="../media/image30.gif"/><Relationship Id="rId10" Type="http://schemas.openxmlformats.org/officeDocument/2006/relationships/image" Target="../media/image10.gif"/><Relationship Id="rId21" Type="http://schemas.openxmlformats.org/officeDocument/2006/relationships/image" Target="../media/image29.gif"/><Relationship Id="rId13" Type="http://schemas.openxmlformats.org/officeDocument/2006/relationships/image" Target="../media/image12.gif"/><Relationship Id="rId12" Type="http://schemas.openxmlformats.org/officeDocument/2006/relationships/image" Target="../media/image1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gif"/><Relationship Id="rId4" Type="http://schemas.openxmlformats.org/officeDocument/2006/relationships/image" Target="../media/image31.gif"/><Relationship Id="rId9" Type="http://schemas.openxmlformats.org/officeDocument/2006/relationships/image" Target="../media/image8.gif"/><Relationship Id="rId15" Type="http://schemas.openxmlformats.org/officeDocument/2006/relationships/image" Target="../media/image15.gif"/><Relationship Id="rId14" Type="http://schemas.openxmlformats.org/officeDocument/2006/relationships/image" Target="../media/image14.gif"/><Relationship Id="rId17" Type="http://schemas.openxmlformats.org/officeDocument/2006/relationships/image" Target="../media/image25.gif"/><Relationship Id="rId16" Type="http://schemas.openxmlformats.org/officeDocument/2006/relationships/image" Target="../media/image24.gif"/><Relationship Id="rId5" Type="http://schemas.openxmlformats.org/officeDocument/2006/relationships/image" Target="../media/image33.png"/><Relationship Id="rId19" Type="http://schemas.openxmlformats.org/officeDocument/2006/relationships/image" Target="../media/image26.gif"/><Relationship Id="rId6" Type="http://schemas.openxmlformats.org/officeDocument/2006/relationships/image" Target="../media/image23.png"/><Relationship Id="rId18" Type="http://schemas.openxmlformats.org/officeDocument/2006/relationships/image" Target="../media/image27.gif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9" Type="http://schemas.openxmlformats.org/officeDocument/2006/relationships/image" Target="../media/image14.gif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13.gif"/><Relationship Id="rId8" Type="http://schemas.openxmlformats.org/officeDocument/2006/relationships/image" Target="../media/image12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7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2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Relationship Id="rId8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gif"/><Relationship Id="rId10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2.gif"/><Relationship Id="rId5" Type="http://schemas.openxmlformats.org/officeDocument/2006/relationships/image" Target="../media/image8.gif"/><Relationship Id="rId6" Type="http://schemas.openxmlformats.org/officeDocument/2006/relationships/image" Target="../media/image10.gif"/><Relationship Id="rId7" Type="http://schemas.openxmlformats.org/officeDocument/2006/relationships/image" Target="../media/image11.gif"/><Relationship Id="rId8" Type="http://schemas.openxmlformats.org/officeDocument/2006/relationships/image" Target="../media/image13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52.png"/><Relationship Id="rId6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gif"/><Relationship Id="rId10" Type="http://schemas.openxmlformats.org/officeDocument/2006/relationships/image" Target="../media/image14.gif"/><Relationship Id="rId13" Type="http://schemas.openxmlformats.org/officeDocument/2006/relationships/image" Target="../media/image25.gif"/><Relationship Id="rId1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2.gif"/><Relationship Id="rId15" Type="http://schemas.openxmlformats.org/officeDocument/2006/relationships/image" Target="../media/image26.gif"/><Relationship Id="rId14" Type="http://schemas.openxmlformats.org/officeDocument/2006/relationships/image" Target="../media/image27.gif"/><Relationship Id="rId17" Type="http://schemas.openxmlformats.org/officeDocument/2006/relationships/image" Target="../media/image29.gif"/><Relationship Id="rId16" Type="http://schemas.openxmlformats.org/officeDocument/2006/relationships/image" Target="../media/image28.gif"/><Relationship Id="rId5" Type="http://schemas.openxmlformats.org/officeDocument/2006/relationships/image" Target="../media/image8.gif"/><Relationship Id="rId6" Type="http://schemas.openxmlformats.org/officeDocument/2006/relationships/image" Target="../media/image10.gif"/><Relationship Id="rId18" Type="http://schemas.openxmlformats.org/officeDocument/2006/relationships/image" Target="../media/image30.gif"/><Relationship Id="rId7" Type="http://schemas.openxmlformats.org/officeDocument/2006/relationships/image" Target="../media/image11.gif"/><Relationship Id="rId8" Type="http://schemas.openxmlformats.org/officeDocument/2006/relationships/image" Target="../media/image13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69.png"/><Relationship Id="rId8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9" Type="http://schemas.openxmlformats.org/officeDocument/2006/relationships/image" Target="../media/image2.png"/><Relationship Id="rId5" Type="http://schemas.openxmlformats.org/officeDocument/2006/relationships/image" Target="../media/image69.png"/><Relationship Id="rId6" Type="http://schemas.openxmlformats.org/officeDocument/2006/relationships/image" Target="../media/image67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gif"/><Relationship Id="rId10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2.gif"/><Relationship Id="rId5" Type="http://schemas.openxmlformats.org/officeDocument/2006/relationships/image" Target="../media/image8.gif"/><Relationship Id="rId6" Type="http://schemas.openxmlformats.org/officeDocument/2006/relationships/image" Target="../media/image10.gif"/><Relationship Id="rId7" Type="http://schemas.openxmlformats.org/officeDocument/2006/relationships/image" Target="../media/image11.gif"/><Relationship Id="rId8" Type="http://schemas.openxmlformats.org/officeDocument/2006/relationships/image" Target="../media/image13.gif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9" Type="http://schemas.openxmlformats.org/officeDocument/2006/relationships/image" Target="../media/image63.png"/><Relationship Id="rId5" Type="http://schemas.openxmlformats.org/officeDocument/2006/relationships/image" Target="../media/image69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Relationship Id="rId7" Type="http://schemas.openxmlformats.org/officeDocument/2006/relationships/image" Target="../media/image63.png"/><Relationship Id="rId8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389700" y="2680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Лекция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Полносвязная нейронная сеть</a:t>
            </a:r>
            <a:endParaRPr sz="3200"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24672" l="0" r="0" t="24098"/>
          <a:stretch/>
        </p:blipFill>
        <p:spPr>
          <a:xfrm>
            <a:off x="3430500" y="496050"/>
            <a:ext cx="4105375" cy="17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82" name="Google Shape;182;p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" name="Google Shape;183;p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" name="Google Shape;184;p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5" name="Google Shape;185;p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86" name="Google Shape;186;p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87" name="Google Shape;187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8" name="Google Shape;188;p26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89" name="Google Shape;189;p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92" name="Google Shape;192;p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93" name="Google Shape;193;p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94" name="Google Shape;194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5" name="Google Shape;195;p26"/>
          <p:cNvGrpSpPr/>
          <p:nvPr/>
        </p:nvGrpSpPr>
        <p:grpSpPr>
          <a:xfrm>
            <a:off x="5387863" y="3653912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96" name="Google Shape;19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98" name="Google Shape;198;p26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7"/>
          <p:cNvGrpSpPr/>
          <p:nvPr/>
        </p:nvGrpSpPr>
        <p:grpSpPr>
          <a:xfrm>
            <a:off x="5008378" y="1668411"/>
            <a:ext cx="4365326" cy="2126925"/>
            <a:chOff x="2817099" y="3125148"/>
            <a:chExt cx="4365326" cy="2126925"/>
          </a:xfrm>
        </p:grpSpPr>
        <p:pic>
          <p:nvPicPr>
            <p:cNvPr id="204" name="Google Shape;2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7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7185824" y="687125"/>
            <a:ext cx="1819800" cy="1737000"/>
            <a:chOff x="4655300" y="687125"/>
            <a:chExt cx="1819800" cy="1737000"/>
          </a:xfrm>
        </p:grpSpPr>
        <p:cxnSp>
          <p:nvCxnSpPr>
            <p:cNvPr id="208" name="Google Shape;208;p27"/>
            <p:cNvCxnSpPr>
              <a:stCxn id="209" idx="2"/>
            </p:cNvCxnSpPr>
            <p:nvPr/>
          </p:nvCxnSpPr>
          <p:spPr>
            <a:xfrm flipH="1">
              <a:off x="4781000" y="1022825"/>
              <a:ext cx="784200" cy="140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9" name="Google Shape;209;p27"/>
            <p:cNvSpPr txBox="1"/>
            <p:nvPr/>
          </p:nvSpPr>
          <p:spPr>
            <a:xfrm>
              <a:off x="4655300" y="687125"/>
              <a:ext cx="18198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690399" y="2314500"/>
            <a:ext cx="2617111" cy="525467"/>
            <a:chOff x="4159875" y="2314500"/>
            <a:chExt cx="2617111" cy="525467"/>
          </a:xfrm>
        </p:grpSpPr>
        <p:sp>
          <p:nvSpPr>
            <p:cNvPr id="211" name="Google Shape;211;p27"/>
            <p:cNvSpPr txBox="1"/>
            <p:nvPr/>
          </p:nvSpPr>
          <p:spPr>
            <a:xfrm>
              <a:off x="5590786" y="2314500"/>
              <a:ext cx="11862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2926024" y="1223424"/>
            <a:ext cx="2762175" cy="2112901"/>
            <a:chOff x="395500" y="1223424"/>
            <a:chExt cx="2762175" cy="2112901"/>
          </a:xfrm>
        </p:grpSpPr>
        <p:cxnSp>
          <p:nvCxnSpPr>
            <p:cNvPr id="214" name="Google Shape;214;p27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27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27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7" name="Google Shape;217;p27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218" name="Google Shape;218;p27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219" name="Google Shape;21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0" name="Google Shape;220;p27"/>
          <p:cNvGrpSpPr/>
          <p:nvPr/>
        </p:nvGrpSpPr>
        <p:grpSpPr>
          <a:xfrm>
            <a:off x="3250699" y="1670651"/>
            <a:ext cx="2822500" cy="2013116"/>
            <a:chOff x="720175" y="1670651"/>
            <a:chExt cx="2822500" cy="2013116"/>
          </a:xfrm>
        </p:grpSpPr>
        <p:cxnSp>
          <p:nvCxnSpPr>
            <p:cNvPr id="221" name="Google Shape;221;p27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7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7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224" name="Google Shape;224;p27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225" name="Google Shape;225;p27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>
            <a:off x="5388774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228" name="Google Shape;22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4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3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сигмоиды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846900" y="20932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Многослойный перцептрон</a:t>
            </a:r>
            <a:endParaRPr sz="3100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2933075" y="1037625"/>
            <a:ext cx="61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5039200" y="2730975"/>
            <a:ext cx="3796657" cy="2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1"/>
          <p:cNvGrpSpPr/>
          <p:nvPr/>
        </p:nvGrpSpPr>
        <p:grpSpPr>
          <a:xfrm>
            <a:off x="2970702" y="902900"/>
            <a:ext cx="5994473" cy="3488525"/>
            <a:chOff x="1370502" y="902900"/>
            <a:chExt cx="5994473" cy="3488525"/>
          </a:xfrm>
        </p:grpSpPr>
        <p:pic>
          <p:nvPicPr>
            <p:cNvPr id="259" name="Google Shape;259;p31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61" name="Google Shape;26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62" name="Google Shape;26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63" name="Google Shape;26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64" name="Google Shape;264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65" name="Google Shape;26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66" name="Google Shape;26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67" name="Google Shape;26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2970702" y="902900"/>
            <a:ext cx="5994473" cy="3493675"/>
            <a:chOff x="1370502" y="902900"/>
            <a:chExt cx="5994473" cy="3493675"/>
          </a:xfrm>
        </p:grpSpPr>
        <p:grpSp>
          <p:nvGrpSpPr>
            <p:cNvPr id="275" name="Google Shape;275;p32"/>
            <p:cNvGrpSpPr/>
            <p:nvPr/>
          </p:nvGrpSpPr>
          <p:grpSpPr>
            <a:xfrm>
              <a:off x="1370502" y="902900"/>
              <a:ext cx="5994473" cy="3493675"/>
              <a:chOff x="1370502" y="902900"/>
              <a:chExt cx="5994473" cy="3493675"/>
            </a:xfrm>
          </p:grpSpPr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32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8" name="Google Shape;278;p32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9" name="Google Shape;279;p32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0" name="Google Shape;280;p32"/>
              <p:cNvCxnSpPr>
                <a:endCxn id="279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32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32"/>
              <p:cNvCxnSpPr>
                <a:endCxn id="279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32"/>
              <p:cNvCxnSpPr>
                <a:endCxn id="279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2"/>
              <p:cNvCxnSpPr>
                <a:endCxn id="279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32"/>
              <p:cNvCxnSpPr>
                <a:endCxn id="279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32"/>
              <p:cNvCxnSpPr>
                <a:endCxn id="279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32"/>
              <p:cNvCxnSpPr>
                <a:endCxn id="279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32"/>
              <p:cNvCxnSpPr>
                <a:endCxn id="279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32"/>
              <p:cNvCxnSpPr>
                <a:endCxn id="279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2"/>
              <p:cNvCxnSpPr>
                <a:endCxn id="279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2"/>
              <p:cNvCxnSpPr>
                <a:endCxn id="279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2"/>
              <p:cNvCxnSpPr>
                <a:endCxn id="279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32"/>
              <p:cNvCxnSpPr>
                <a:endCxn id="279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4" name="Google Shape;294;p32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295" name="Google Shape;295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296" name="Google Shape;29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297" name="Google Shape;29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298" name="Google Shape;298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299" name="Google Shape;29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00" name="Google Shape;300;p3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01" name="Google Shape;301;p3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2" name="Google Shape;30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1550" y="4459925"/>
            <a:ext cx="2404550" cy="3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12">
            <a:alphaModFix amt="22000"/>
          </a:blip>
          <a:srcRect b="12799" l="0" r="0" t="16638"/>
          <a:stretch/>
        </p:blipFill>
        <p:spPr>
          <a:xfrm>
            <a:off x="76529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6920725" y="4023775"/>
            <a:ext cx="2223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lang="ru" sz="1700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— свободный член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4" name="Google Shape;314;p33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15" name="Google Shape;315;p33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16" name="Google Shape;316;p33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33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18" name="Google Shape;318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19" name="Google Shape;319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20" name="Google Shape;320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21" name="Google Shape;321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22" name="Google Shape;322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23" name="Google Shape;323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24" name="Google Shape;324;p3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5" name="Google Shape;325;p33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26" name="Google Shape;326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27" name="Google Shape;3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28" name="Google Shape;328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29" name="Google Shape;329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30" name="Google Shape;330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31" name="Google Shape;331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32" name="Google Shape;332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450" y="3934169"/>
            <a:ext cx="2386555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80" y="3881293"/>
            <a:ext cx="932962" cy="976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6545469" y="2729696"/>
            <a:ext cx="2813199" cy="965842"/>
            <a:chOff x="5747161" y="2509641"/>
            <a:chExt cx="3055500" cy="1060200"/>
          </a:xfrm>
        </p:grpSpPr>
        <p:cxnSp>
          <p:nvCxnSpPr>
            <p:cNvPr id="340" name="Google Shape;340;p34"/>
            <p:cNvCxnSpPr>
              <a:stCxn id="341" idx="0"/>
              <a:endCxn id="342" idx="2"/>
            </p:cNvCxnSpPr>
            <p:nvPr/>
          </p:nvCxnSpPr>
          <p:spPr>
            <a:xfrm flipH="1" rot="10800000">
              <a:off x="7274911" y="2509641"/>
              <a:ext cx="328800" cy="64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1" name="Google Shape;341;p34"/>
            <p:cNvSpPr txBox="1"/>
            <p:nvPr/>
          </p:nvSpPr>
          <p:spPr>
            <a:xfrm>
              <a:off x="5747161" y="3157041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343" name="Google Shape;3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404" y="3786304"/>
            <a:ext cx="953672" cy="119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6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48" name="Google Shape;348;p34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49" name="Google Shape;349;p34"/>
              <p:cNvPicPr preferRelativeResize="0"/>
              <p:nvPr/>
            </p:nvPicPr>
            <p:blipFill rotWithShape="1">
              <a:blip r:embed="rId8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0" name="Google Shape;350;p34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51" name="Google Shape;351;p34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52" name="Google Shape;352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53" name="Google Shape;353;p3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54" name="Google Shape;354;p3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55" name="Google Shape;355;p3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56" name="Google Shape;356;p34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57" name="Google Shape;357;p34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8" name="Google Shape;358;p34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59" name="Google Shape;359;p3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60" name="Google Shape;360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61" name="Google Shape;361;p3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62" name="Google Shape;362;p3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63" name="Google Shape;363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64" name="Google Shape;364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65" name="Google Shape;365;p3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88550" y="33020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нейронной сети</a:t>
            </a:r>
            <a:endParaRPr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3293575" y="1841625"/>
            <a:ext cx="4497052" cy="3153149"/>
            <a:chOff x="1921975" y="1841625"/>
            <a:chExt cx="4497052" cy="3153149"/>
          </a:xfrm>
        </p:grpSpPr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921975" y="2212650"/>
              <a:ext cx="4497052" cy="2782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5"/>
            <p:cNvGrpSpPr/>
            <p:nvPr/>
          </p:nvGrpSpPr>
          <p:grpSpPr>
            <a:xfrm>
              <a:off x="3188538" y="1841625"/>
              <a:ext cx="2138500" cy="572700"/>
              <a:chOff x="5056200" y="2285400"/>
              <a:chExt cx="2138500" cy="572700"/>
            </a:xfrm>
          </p:grpSpPr>
          <p:sp>
            <p:nvSpPr>
              <p:cNvPr id="374" name="Google Shape;374;p35"/>
              <p:cNvSpPr txBox="1"/>
              <p:nvPr/>
            </p:nvSpPr>
            <p:spPr>
              <a:xfrm>
                <a:off x="50562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1</a:t>
                </a:r>
                <a:endParaRPr/>
              </a:p>
            </p:txBody>
          </p:sp>
          <p:sp>
            <p:nvSpPr>
              <p:cNvPr id="375" name="Google Shape;375;p35"/>
              <p:cNvSpPr txBox="1"/>
              <p:nvPr/>
            </p:nvSpPr>
            <p:spPr>
              <a:xfrm>
                <a:off x="568915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2</a:t>
                </a:r>
                <a:endParaRPr/>
              </a:p>
            </p:txBody>
          </p:sp>
          <p:sp>
            <p:nvSpPr>
              <p:cNvPr id="376" name="Google Shape;376;p35"/>
              <p:cNvSpPr txBox="1"/>
              <p:nvPr/>
            </p:nvSpPr>
            <p:spPr>
              <a:xfrm>
                <a:off x="63508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3</a:t>
                </a:r>
                <a:endParaRPr/>
              </a:p>
            </p:txBody>
          </p:sp>
        </p:grpSp>
      </p:grpSp>
      <p:sp>
        <p:nvSpPr>
          <p:cNvPr id="377" name="Google Shape;377;p35"/>
          <p:cNvSpPr txBox="1"/>
          <p:nvPr>
            <p:ph idx="1" type="body"/>
          </p:nvPr>
        </p:nvSpPr>
        <p:spPr>
          <a:xfrm>
            <a:off x="3188400" y="1037625"/>
            <a:ext cx="5643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3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b</a:t>
            </a:r>
            <a:r>
              <a:rPr baseline="-25000" i="1" lang="ru">
                <a:solidFill>
                  <a:schemeClr val="dk1"/>
                </a:solidFill>
              </a:rPr>
              <a:t>1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2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3</a:t>
            </a:r>
            <a:r>
              <a:rPr lang="ru"/>
              <a:t>) — совокупность параметров нейронной сети</a:t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65900" y="-1384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5" name="Google Shape;75;p18"/>
          <p:cNvSpPr txBox="1"/>
          <p:nvPr>
            <p:ph idx="4294967295" type="body"/>
          </p:nvPr>
        </p:nvSpPr>
        <p:spPr>
          <a:xfrm>
            <a:off x="3291825" y="1444800"/>
            <a:ext cx="40452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Модель нейрона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Скрытые слои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Последний слой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Обучение нейронных сетей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Back Propagation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Разбор BackProp для полносвязного слоя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происходит на выходном слое перцептрона?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выходы нейронов преобразуются в вероятности классов?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4">
            <a:alphaModFix/>
          </a:blip>
          <a:srcRect b="3752" l="0" r="0" t="4487"/>
          <a:stretch/>
        </p:blipFill>
        <p:spPr>
          <a:xfrm>
            <a:off x="3293575" y="2212650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331808" y="4528660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775" y="4793550"/>
            <a:ext cx="4847950" cy="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3188550" y="1037625"/>
            <a:ext cx="5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Числа                                                                     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Положительны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сумме дают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Их можно интерпретировать как </a:t>
            </a:r>
            <a:r>
              <a:rPr i="1" lang="ru"/>
              <a:t>вероятности принадлежности соответствующим классам</a:t>
            </a:r>
            <a:endParaRPr i="1"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1" y="1136500"/>
            <a:ext cx="4336676" cy="2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42"/>
          <p:cNvGrpSpPr/>
          <p:nvPr/>
        </p:nvGrpSpPr>
        <p:grpSpPr>
          <a:xfrm>
            <a:off x="4004663" y="2761230"/>
            <a:ext cx="3718511" cy="2357029"/>
            <a:chOff x="3866325" y="2285400"/>
            <a:chExt cx="4339999" cy="2821100"/>
          </a:xfrm>
        </p:grpSpPr>
        <p:grpSp>
          <p:nvGrpSpPr>
            <p:cNvPr id="443" name="Google Shape;443;p42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44" name="Google Shape;444;p42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5" name="Google Shape;445;p42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47" name="Google Shape;447;p42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48" name="Google Shape;448;p42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pic>
        <p:nvPicPr>
          <p:cNvPr id="449" name="Google Shape;449;p42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6">
            <a:alphaModFix/>
          </a:blip>
          <a:srcRect b="0" l="0" r="6672" t="0"/>
          <a:stretch/>
        </p:blipFill>
        <p:spPr>
          <a:xfrm>
            <a:off x="7084138" y="3126361"/>
            <a:ext cx="1833400" cy="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3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457" name="Google Shape;457;p4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459" name="Google Shape;45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60" name="Google Shape;46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61" name="Google Shape;46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62" name="Google Shape;46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63" name="Google Shape;46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64" name="Google Shape;46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65" name="Google Shape;46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72198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>
            <p:ph type="title"/>
          </p:nvPr>
        </p:nvSpPr>
        <p:spPr>
          <a:xfrm>
            <a:off x="3205500" y="1265950"/>
            <a:ext cx="5194500" cy="23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Обучение MLP (Multilayer Perceptron) </a:t>
            </a:r>
            <a:br>
              <a:rPr lang="ru" sz="3100"/>
            </a:br>
            <a:r>
              <a:rPr lang="ru" sz="3100"/>
              <a:t>для задачи классификации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Проходимся по элементам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Имеется </a:t>
            </a:r>
            <a:r>
              <a:rPr i="1" lang="ru"/>
              <a:t>размеченное</a:t>
            </a:r>
            <a:r>
              <a:rPr lang="ru"/>
              <a:t> изображение цифры “4”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сформировались вероятности</a:t>
            </a:r>
            <a:br>
              <a:rPr lang="ru"/>
            </a:br>
            <a:endParaRPr i="1"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6672" t="0"/>
          <a:stretch/>
        </p:blipFill>
        <p:spPr>
          <a:xfrm>
            <a:off x="4655901" y="2053675"/>
            <a:ext cx="22766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5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86" name="Google Shape;486;p45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87" name="Google Shape;487;p45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45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45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90" name="Google Shape;490;p45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91" name="Google Shape;491;p45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492" name="Google Shape;492;p4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2749371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Дано</a:t>
            </a:r>
            <a:r>
              <a:rPr lang="ru">
                <a:solidFill>
                  <a:schemeClr val="dk1"/>
                </a:solidFill>
              </a:rPr>
              <a:t>: чёрно-белые изображения 8x8</a:t>
            </a:r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373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15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58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749380" y="1348717"/>
            <a:ext cx="60828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Определить</a:t>
            </a:r>
            <a:r>
              <a:rPr lang="ru">
                <a:solidFill>
                  <a:schemeClr val="dk1"/>
                </a:solidFill>
              </a:rPr>
              <a:t>: какая из 10 цифр нарисована (10 классов)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Имеется</a:t>
            </a:r>
            <a:r>
              <a:rPr lang="ru">
                <a:solidFill>
                  <a:schemeClr val="dk1"/>
                </a:solidFill>
              </a:rPr>
              <a:t>: обучающая выборка </a:t>
            </a:r>
            <a:r>
              <a:rPr i="1" lang="ru">
                <a:solidFill>
                  <a:schemeClr val="dk1"/>
                </a:solidFill>
              </a:rPr>
              <a:t>размеченных</a:t>
            </a:r>
            <a:r>
              <a:rPr lang="ru">
                <a:solidFill>
                  <a:schemeClr val="dk1"/>
                </a:solidFill>
              </a:rPr>
              <a:t> изображений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Несколько тысяч изображений с известными классами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Задача: распознавание рукописных цифр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6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98" name="Google Shape;498;p46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99" name="Google Shape;499;p46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46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46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502" name="Google Shape;502;p46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503" name="Google Shape;503;p46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2749375" y="1021700"/>
            <a:ext cx="63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сделать </a:t>
            </a:r>
            <a:r>
              <a:rPr i="1" lang="ru"/>
              <a:t>p</a:t>
            </a:r>
            <a:r>
              <a:rPr baseline="-25000" lang="ru"/>
              <a:t>4 </a:t>
            </a:r>
            <a:r>
              <a:rPr i="1" lang="ru"/>
              <a:t>как можно больше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Аналогично для всех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Цель:</a:t>
            </a:r>
            <a:r>
              <a:rPr lang="ru"/>
              <a:t> подобрать матрицы </a:t>
            </a:r>
            <a:r>
              <a:rPr i="1" lang="ru"/>
              <a:t>W</a:t>
            </a:r>
            <a:r>
              <a:rPr baseline="-25000" lang="ru"/>
              <a:t>1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2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3</a:t>
            </a:r>
            <a:r>
              <a:rPr lang="ru"/>
              <a:t> так, чтобы </a:t>
            </a:r>
            <a:r>
              <a:rPr i="1" lang="ru"/>
              <a:t>максимизировать произведение вероятностей правильной классификации по всем элементам обучающей выборки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Имеем сложную задачу </a:t>
            </a:r>
            <a:br>
              <a:rPr lang="ru"/>
            </a:br>
            <a:r>
              <a:rPr lang="ru"/>
              <a:t>численной оптимизации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br>
              <a:rPr lang="ru"/>
            </a:br>
            <a:endParaRPr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49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43" name="Google Shape;543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553" name="Google Shape;5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538" y="4429933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0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0" name="Google Shape;560;p50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61" name="Google Shape;561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Mean Squared Error в случае задачи регрессии</a:t>
            </a:r>
            <a:endParaRPr/>
          </a:p>
        </p:txBody>
      </p:sp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1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в общем случае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idx="1" type="body"/>
          </p:nvPr>
        </p:nvSpPr>
        <p:spPr>
          <a:xfrm>
            <a:off x="2749375" y="1037625"/>
            <a:ext cx="60828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батч примеров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577" name="Google Shape;577;p5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3065625" y="2436900"/>
            <a:ext cx="4374975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2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Стохастический градиентный спуск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Алгоритм обратного распространения ошибки (BackProp)</a:t>
            </a:r>
            <a:endParaRPr sz="2800"/>
          </a:p>
        </p:txBody>
      </p:sp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2" name="Google Shape;592;p54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3" name="Google Shape;593;p54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4" name="Google Shape;594;p54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5" name="Google Shape;595;p54"/>
          <p:cNvCxnSpPr>
            <a:stCxn id="590" idx="6"/>
            <a:endCxn id="59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54"/>
          <p:cNvCxnSpPr>
            <a:stCxn id="590" idx="5"/>
            <a:endCxn id="59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54"/>
          <p:cNvCxnSpPr>
            <a:stCxn id="591" idx="6"/>
            <a:endCxn id="59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54"/>
          <p:cNvCxnSpPr>
            <a:stCxn id="591" idx="7"/>
            <a:endCxn id="59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54"/>
          <p:cNvCxnSpPr>
            <a:stCxn id="592" idx="6"/>
            <a:endCxn id="59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p54"/>
          <p:cNvCxnSpPr>
            <a:stCxn id="593" idx="6"/>
            <a:endCxn id="59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1" name="Google Shape;601;p54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2" name="Google Shape;602;p54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3" name="Google Shape;603;p54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5" name="Google Shape;605;p54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07" name="Google Shape;607;p54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4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9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8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5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15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7962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25" name="Google Shape;625;p55"/>
          <p:cNvCxnSpPr>
            <a:stCxn id="620" idx="6"/>
            <a:endCxn id="62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6" name="Google Shape;626;p55"/>
          <p:cNvCxnSpPr>
            <a:stCxn id="620" idx="5"/>
            <a:endCxn id="62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7" name="Google Shape;627;p55"/>
          <p:cNvCxnSpPr>
            <a:stCxn id="621" idx="6"/>
            <a:endCxn id="62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55"/>
          <p:cNvCxnSpPr>
            <a:stCxn id="621" idx="7"/>
            <a:endCxn id="62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55"/>
          <p:cNvCxnSpPr>
            <a:stCxn id="622" idx="6"/>
            <a:endCxn id="62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0" name="Google Shape;630;p55"/>
          <p:cNvCxnSpPr>
            <a:stCxn id="623" idx="6"/>
            <a:endCxn id="62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55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2" name="Google Shape;632;p55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3" name="Google Shape;633;p55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34" name="Google Shape;634;p55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37" name="Google Shape;637;p55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38" name="Google Shape;6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52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5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0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94" name="Google Shape;94;p20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0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6" name="Google Shape;9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7" name="Google Shape;9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" name="Google Shape;9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" name="Google Shape;9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00" name="Google Shape;100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01" name="Google Shape;101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02" name="Google Shape;10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0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6"/>
          <p:cNvGrpSpPr/>
          <p:nvPr/>
        </p:nvGrpSpPr>
        <p:grpSpPr>
          <a:xfrm>
            <a:off x="3178776" y="1198364"/>
            <a:ext cx="5737915" cy="1360860"/>
            <a:chOff x="135763" y="333367"/>
            <a:chExt cx="4597320" cy="889800"/>
          </a:xfrm>
        </p:grpSpPr>
        <p:sp>
          <p:nvSpPr>
            <p:cNvPr id="647" name="Google Shape;647;p5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64" name="Google Shape;664;p56"/>
          <p:cNvSpPr txBox="1"/>
          <p:nvPr/>
        </p:nvSpPr>
        <p:spPr>
          <a:xfrm>
            <a:off x="30991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43697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66" name="Google Shape;666;p56"/>
          <p:cNvSpPr txBox="1"/>
          <p:nvPr/>
        </p:nvSpPr>
        <p:spPr>
          <a:xfrm>
            <a:off x="56892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67" name="Google Shape;667;p56"/>
          <p:cNvSpPr txBox="1"/>
          <p:nvPr/>
        </p:nvSpPr>
        <p:spPr>
          <a:xfrm>
            <a:off x="71276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668" name="Google Shape;668;p56"/>
          <p:cNvSpPr txBox="1"/>
          <p:nvPr/>
        </p:nvSpPr>
        <p:spPr>
          <a:xfrm>
            <a:off x="34759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69" name="Google Shape;669;p56"/>
          <p:cNvSpPr txBox="1"/>
          <p:nvPr/>
        </p:nvSpPr>
        <p:spPr>
          <a:xfrm>
            <a:off x="47264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0" name="Google Shape;670;p56"/>
          <p:cNvSpPr txBox="1"/>
          <p:nvPr/>
        </p:nvSpPr>
        <p:spPr>
          <a:xfrm>
            <a:off x="61647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1" name="Google Shape;671;p56"/>
          <p:cNvSpPr txBox="1"/>
          <p:nvPr/>
        </p:nvSpPr>
        <p:spPr>
          <a:xfrm>
            <a:off x="75417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87934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73" name="Google Shape;6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6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5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1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84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8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40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94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08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7"/>
          <p:cNvSpPr txBox="1"/>
          <p:nvPr/>
        </p:nvSpPr>
        <p:spPr>
          <a:xfrm>
            <a:off x="52202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690" name="Google Shape;690;p57"/>
          <p:cNvGrpSpPr/>
          <p:nvPr/>
        </p:nvGrpSpPr>
        <p:grpSpPr>
          <a:xfrm>
            <a:off x="2829051" y="3425714"/>
            <a:ext cx="5737915" cy="1360860"/>
            <a:chOff x="135763" y="333367"/>
            <a:chExt cx="4597320" cy="889800"/>
          </a:xfrm>
        </p:grpSpPr>
        <p:sp>
          <p:nvSpPr>
            <p:cNvPr id="691" name="Google Shape;691;p5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27493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709" name="Google Shape;709;p57"/>
          <p:cNvSpPr txBox="1"/>
          <p:nvPr/>
        </p:nvSpPr>
        <p:spPr>
          <a:xfrm>
            <a:off x="40200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10" name="Google Shape;710;p57"/>
          <p:cNvSpPr txBox="1"/>
          <p:nvPr/>
        </p:nvSpPr>
        <p:spPr>
          <a:xfrm>
            <a:off x="53394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11" name="Google Shape;711;p57"/>
          <p:cNvSpPr txBox="1"/>
          <p:nvPr/>
        </p:nvSpPr>
        <p:spPr>
          <a:xfrm>
            <a:off x="67779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712" name="Google Shape;712;p57"/>
          <p:cNvSpPr txBox="1"/>
          <p:nvPr/>
        </p:nvSpPr>
        <p:spPr>
          <a:xfrm>
            <a:off x="31262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3" name="Google Shape;713;p57"/>
          <p:cNvSpPr txBox="1"/>
          <p:nvPr/>
        </p:nvSpPr>
        <p:spPr>
          <a:xfrm>
            <a:off x="43767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4" name="Google Shape;714;p57"/>
          <p:cNvSpPr txBox="1"/>
          <p:nvPr/>
        </p:nvSpPr>
        <p:spPr>
          <a:xfrm>
            <a:off x="58150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5" name="Google Shape;715;p57"/>
          <p:cNvSpPr txBox="1"/>
          <p:nvPr/>
        </p:nvSpPr>
        <p:spPr>
          <a:xfrm>
            <a:off x="71920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6" name="Google Shape;716;p57"/>
          <p:cNvSpPr txBox="1"/>
          <p:nvPr/>
        </p:nvSpPr>
        <p:spPr>
          <a:xfrm>
            <a:off x="84437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57"/>
          <p:cNvPicPr preferRelativeResize="0"/>
          <p:nvPr/>
        </p:nvPicPr>
        <p:blipFill rotWithShape="1">
          <a:blip r:embed="rId10">
            <a:alphaModFix amt="22000"/>
          </a:blip>
          <a:srcRect b="12799" l="0" r="0" t="16638"/>
          <a:stretch/>
        </p:blipFill>
        <p:spPr>
          <a:xfrm>
            <a:off x="7584700" y="4246875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8"/>
          <p:cNvSpPr txBox="1"/>
          <p:nvPr>
            <p:ph type="title"/>
          </p:nvPr>
        </p:nvSpPr>
        <p:spPr>
          <a:xfrm>
            <a:off x="2809400" y="330200"/>
            <a:ext cx="58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724" name="Google Shape;724;p58"/>
          <p:cNvSpPr txBox="1"/>
          <p:nvPr>
            <p:ph idx="1" type="body"/>
          </p:nvPr>
        </p:nvSpPr>
        <p:spPr>
          <a:xfrm>
            <a:off x="2809500" y="1037625"/>
            <a:ext cx="60285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22" y="1467708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746" y="1777629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325" y="3253750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0"/>
          <p:cNvSpPr txBox="1"/>
          <p:nvPr>
            <p:ph type="title"/>
          </p:nvPr>
        </p:nvSpPr>
        <p:spPr>
          <a:xfrm>
            <a:off x="28618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40" name="Google Shape;740;p6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0"/>
          <p:cNvGrpSpPr/>
          <p:nvPr/>
        </p:nvGrpSpPr>
        <p:grpSpPr>
          <a:xfrm>
            <a:off x="3582686" y="961162"/>
            <a:ext cx="2732575" cy="2520459"/>
            <a:chOff x="2515886" y="1265962"/>
            <a:chExt cx="2732575" cy="2520459"/>
          </a:xfrm>
        </p:grpSpPr>
        <p:grpSp>
          <p:nvGrpSpPr>
            <p:cNvPr id="742" name="Google Shape;742;p60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743" name="Google Shape;743;p60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4" name="Google Shape;744;p60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745" name="Google Shape;745;p6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746" name="Google Shape;746;p6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747" name="Google Shape;747;p6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748" name="Google Shape;748;p6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749" name="Google Shape;749;p6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750" name="Google Shape;750;p6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751" name="Google Shape;751;p6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52" name="Google Shape;752;p60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753" name="Google Shape;753;p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754" name="Google Shape;754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755" name="Google Shape;755;p6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756" name="Google Shape;756;p6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757" name="Google Shape;757;p6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758" name="Google Shape;758;p6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759" name="Google Shape;759;p6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60"/>
          <p:cNvSpPr txBox="1"/>
          <p:nvPr/>
        </p:nvSpPr>
        <p:spPr>
          <a:xfrm>
            <a:off x="3328150" y="3843100"/>
            <a:ext cx="4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линейный слой + поэлементная сигмоида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69" name="Google Shape;769;p61"/>
          <p:cNvCxnSpPr>
            <a:stCxn id="765" idx="6"/>
            <a:endCxn id="767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0" name="Google Shape;770;p61"/>
          <p:cNvCxnSpPr>
            <a:stCxn id="765" idx="5"/>
            <a:endCxn id="768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1" name="Google Shape;771;p61"/>
          <p:cNvCxnSpPr>
            <a:stCxn id="766" idx="6"/>
            <a:endCxn id="768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2" name="Google Shape;772;p61"/>
          <p:cNvCxnSpPr>
            <a:stCxn id="766" idx="7"/>
            <a:endCxn id="767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3" name="Google Shape;773;p61"/>
          <p:cNvCxnSpPr>
            <a:stCxn id="767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4" name="Google Shape;774;p61"/>
          <p:cNvCxnSpPr>
            <a:stCxn id="768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5" name="Google Shape;775;p61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77" name="Google Shape;777;p61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778" name="Google Shape;778;p61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9" name="Google Shape;779;p61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61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793" name="Google Shape;793;p62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97" name="Google Shape;797;p62"/>
          <p:cNvCxnSpPr>
            <a:stCxn id="793" idx="6"/>
            <a:endCxn id="79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8" name="Google Shape;798;p62"/>
          <p:cNvCxnSpPr>
            <a:stCxn id="793" idx="5"/>
            <a:endCxn id="79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9" name="Google Shape;799;p62"/>
          <p:cNvCxnSpPr>
            <a:stCxn id="794" idx="6"/>
            <a:endCxn id="79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0" name="Google Shape;800;p62"/>
          <p:cNvCxnSpPr>
            <a:stCxn id="794" idx="7"/>
            <a:endCxn id="79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1" name="Google Shape;801;p62"/>
          <p:cNvCxnSpPr>
            <a:stCxn id="79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2" name="Google Shape;802;p62"/>
          <p:cNvCxnSpPr>
            <a:stCxn id="79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3" name="Google Shape;803;p62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4" name="Google Shape;804;p62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5" name="Google Shape;805;p62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06" name="Google Shape;806;p62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7" name="Google Shape;807;p62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8" name="Google Shape;808;p62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62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62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62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62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2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2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22" name="Google Shape;822;p63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26" name="Google Shape;826;p63"/>
          <p:cNvCxnSpPr>
            <a:stCxn id="822" idx="6"/>
            <a:endCxn id="82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7" name="Google Shape;827;p63"/>
          <p:cNvCxnSpPr>
            <a:stCxn id="822" idx="5"/>
            <a:endCxn id="82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8" name="Google Shape;828;p63"/>
          <p:cNvCxnSpPr>
            <a:stCxn id="823" idx="6"/>
            <a:endCxn id="82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9" name="Google Shape;829;p63"/>
          <p:cNvCxnSpPr>
            <a:stCxn id="823" idx="7"/>
            <a:endCxn id="82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0" name="Google Shape;830;p63"/>
          <p:cNvCxnSpPr>
            <a:stCxn id="82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1" name="Google Shape;831;p63"/>
          <p:cNvCxnSpPr>
            <a:stCxn id="82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2" name="Google Shape;832;p63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3" name="Google Shape;833;p63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4" name="Google Shape;834;p63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35" name="Google Shape;835;p63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6" name="Google Shape;836;p63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7" name="Google Shape;837;p63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63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63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63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63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4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52" name="Google Shape;852;p64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56" name="Google Shape;856;p64"/>
          <p:cNvCxnSpPr>
            <a:stCxn id="852" idx="6"/>
            <a:endCxn id="85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7" name="Google Shape;857;p64"/>
          <p:cNvCxnSpPr>
            <a:stCxn id="852" idx="5"/>
            <a:endCxn id="85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8" name="Google Shape;858;p64"/>
          <p:cNvCxnSpPr>
            <a:stCxn id="853" idx="6"/>
            <a:endCxn id="85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9" name="Google Shape;859;p64"/>
          <p:cNvCxnSpPr>
            <a:stCxn id="853" idx="7"/>
            <a:endCxn id="85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0" name="Google Shape;860;p64"/>
          <p:cNvCxnSpPr>
            <a:stCxn id="85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1" name="Google Shape;861;p64"/>
          <p:cNvCxnSpPr>
            <a:stCxn id="85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2" name="Google Shape;862;p64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3" name="Google Shape;863;p64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4" name="Google Shape;864;p64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7" name="Google Shape;867;p64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64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4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4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83" name="Google Shape;883;p65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87" name="Google Shape;887;p65"/>
          <p:cNvCxnSpPr>
            <a:stCxn id="883" idx="6"/>
            <a:endCxn id="88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65"/>
          <p:cNvCxnSpPr>
            <a:stCxn id="883" idx="5"/>
            <a:endCxn id="88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9" name="Google Shape;889;p65"/>
          <p:cNvCxnSpPr>
            <a:stCxn id="884" idx="6"/>
            <a:endCxn id="88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0" name="Google Shape;890;p65"/>
          <p:cNvCxnSpPr>
            <a:stCxn id="884" idx="7"/>
            <a:endCxn id="88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1" name="Google Shape;891;p65"/>
          <p:cNvCxnSpPr>
            <a:stCxn id="88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2" name="Google Shape;892;p65"/>
          <p:cNvCxnSpPr>
            <a:stCxn id="88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3" name="Google Shape;893;p65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4" name="Google Shape;894;p65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5" name="Google Shape;895;p65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96" name="Google Shape;896;p65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8" name="Google Shape;898;p65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5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65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5"/>
          <p:cNvPicPr preferRelativeResize="0"/>
          <p:nvPr/>
        </p:nvPicPr>
        <p:blipFill rotWithShape="1">
          <a:blip r:embed="rId7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/>
          <p:cNvPicPr preferRelativeResize="0"/>
          <p:nvPr/>
        </p:nvPicPr>
        <p:blipFill rotWithShape="1">
          <a:blip r:embed="rId7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5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115" name="Google Shape;1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116" name="Google Shape;11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117" name="Google Shape;11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118" name="Google Shape;11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19" name="Google Shape;119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20" name="Google Shape;120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21" name="Google Shape;121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1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1812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17" name="Google Shape;917;p66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8" name="Google Shape;918;p66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0" name="Google Shape;920;p66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21" name="Google Shape;921;p66"/>
          <p:cNvCxnSpPr>
            <a:stCxn id="917" idx="6"/>
            <a:endCxn id="919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2" name="Google Shape;922;p66"/>
          <p:cNvCxnSpPr>
            <a:stCxn id="917" idx="5"/>
            <a:endCxn id="920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3" name="Google Shape;923;p66"/>
          <p:cNvCxnSpPr>
            <a:stCxn id="918" idx="6"/>
            <a:endCxn id="920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4" name="Google Shape;924;p66"/>
          <p:cNvCxnSpPr>
            <a:stCxn id="918" idx="7"/>
            <a:endCxn id="919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5" name="Google Shape;925;p66"/>
          <p:cNvCxnSpPr>
            <a:stCxn id="919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66"/>
          <p:cNvCxnSpPr>
            <a:stCxn id="920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66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28" name="Google Shape;928;p66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29" name="Google Shape;929;p66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30" name="Google Shape;930;p66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31" name="Google Shape;931;p66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32" name="Google Shape;932;p66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66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66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66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6"/>
          <p:cNvPicPr preferRelativeResize="0"/>
          <p:nvPr/>
        </p:nvPicPr>
        <p:blipFill rotWithShape="1">
          <a:blip r:embed="rId7">
            <a:alphaModFix/>
          </a:blip>
          <a:srcRect b="0" l="0" r="457" t="0"/>
          <a:stretch/>
        </p:blipFill>
        <p:spPr>
          <a:xfrm>
            <a:off x="6829950" y="4388900"/>
            <a:ext cx="2274256" cy="53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6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"/>
          <p:cNvSpPr/>
          <p:nvPr/>
        </p:nvSpPr>
        <p:spPr>
          <a:xfrm>
            <a:off x="5586900" y="4132250"/>
            <a:ext cx="12078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6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8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6"/>
          <p:cNvPicPr preferRelativeResize="0"/>
          <p:nvPr/>
        </p:nvPicPr>
        <p:blipFill rotWithShape="1">
          <a:blip r:embed="rId8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6"/>
          <p:cNvPicPr preferRelativeResize="0"/>
          <p:nvPr/>
        </p:nvPicPr>
        <p:blipFill rotWithShape="1">
          <a:blip r:embed="rId10">
            <a:alphaModFix amt="9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53" name="Google Shape;953;p67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p67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p67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57" name="Google Shape;957;p67"/>
          <p:cNvCxnSpPr>
            <a:stCxn id="953" idx="6"/>
            <a:endCxn id="95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8" name="Google Shape;958;p67"/>
          <p:cNvCxnSpPr>
            <a:stCxn id="953" idx="5"/>
            <a:endCxn id="95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9" name="Google Shape;959;p67"/>
          <p:cNvCxnSpPr>
            <a:stCxn id="954" idx="6"/>
            <a:endCxn id="95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0" name="Google Shape;960;p67"/>
          <p:cNvCxnSpPr>
            <a:stCxn id="954" idx="7"/>
            <a:endCxn id="95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1" name="Google Shape;961;p67"/>
          <p:cNvCxnSpPr>
            <a:stCxn id="95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2" name="Google Shape;962;p67"/>
          <p:cNvCxnSpPr>
            <a:stCxn id="95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3" name="Google Shape;963;p67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4" name="Google Shape;964;p67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5" name="Google Shape;965;p67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66" name="Google Shape;966;p67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7" name="Google Shape;967;p67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8" name="Google Shape;968;p67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67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7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7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050" y="3777651"/>
            <a:ext cx="3680150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7"/>
          <p:cNvPicPr preferRelativeResize="0"/>
          <p:nvPr/>
        </p:nvPicPr>
        <p:blipFill rotWithShape="1">
          <a:blip r:embed="rId6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7"/>
          <p:cNvPicPr preferRelativeResize="0"/>
          <p:nvPr/>
        </p:nvPicPr>
        <p:blipFill rotWithShape="1">
          <a:blip r:embed="rId6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>
            <p:ph type="title"/>
          </p:nvPr>
        </p:nvSpPr>
        <p:spPr>
          <a:xfrm>
            <a:off x="2880650" y="330200"/>
            <a:ext cx="61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полносвязного слоя</a:t>
            </a:r>
            <a:endParaRPr/>
          </a:p>
        </p:txBody>
      </p:sp>
      <p:pic>
        <p:nvPicPr>
          <p:cNvPr id="984" name="Google Shape;984;p68"/>
          <p:cNvPicPr preferRelativeResize="0"/>
          <p:nvPr/>
        </p:nvPicPr>
        <p:blipFill rotWithShape="1">
          <a:blip r:embed="rId3">
            <a:alphaModFix/>
          </a:blip>
          <a:srcRect b="0" l="9327" r="6638" t="0"/>
          <a:stretch/>
        </p:blipFill>
        <p:spPr>
          <a:xfrm>
            <a:off x="2880650" y="1106750"/>
            <a:ext cx="6246926" cy="37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9"/>
          <p:cNvSpPr txBox="1"/>
          <p:nvPr>
            <p:ph idx="1" type="body"/>
          </p:nvPr>
        </p:nvSpPr>
        <p:spPr>
          <a:xfrm>
            <a:off x="3455550" y="1887000"/>
            <a:ext cx="56292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Вопрос.</a:t>
            </a:r>
            <a:r>
              <a:rPr lang="ru"/>
              <a:t> Как устроен back propagation через слой сигмоиды?</a:t>
            </a:r>
            <a:endParaRPr/>
          </a:p>
        </p:txBody>
      </p:sp>
      <p:pic>
        <p:nvPicPr>
          <p:cNvPr id="991" name="Google Shape;9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850" y="2782062"/>
            <a:ext cx="2170224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"/>
          <p:cNvSpPr txBox="1"/>
          <p:nvPr>
            <p:ph type="title"/>
          </p:nvPr>
        </p:nvSpPr>
        <p:spPr>
          <a:xfrm>
            <a:off x="3425375" y="306325"/>
            <a:ext cx="31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</a:t>
            </a:r>
            <a:endParaRPr/>
          </a:p>
        </p:txBody>
      </p:sp>
      <p:sp>
        <p:nvSpPr>
          <p:cNvPr id="997" name="Google Shape;997;p70"/>
          <p:cNvSpPr txBox="1"/>
          <p:nvPr>
            <p:ph idx="1" type="body"/>
          </p:nvPr>
        </p:nvSpPr>
        <p:spPr>
          <a:xfrm>
            <a:off x="3251200" y="1037625"/>
            <a:ext cx="46233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нейрона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Скрытые слои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Последний слой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нейронных сетей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Propagation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BackProp для полносвязного слоя</a:t>
            </a:r>
            <a:endParaRPr/>
          </a:p>
        </p:txBody>
      </p:sp>
      <p:pic>
        <p:nvPicPr>
          <p:cNvPr id="998" name="Google Shape;998;p7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999300" y="19408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Один нейрон</a:t>
            </a:r>
            <a:endParaRPr sz="31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4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1" name="Google Shape;151;p24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52" name="Google Shape;152;p24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53" name="Google Shape;153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5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61" name="Google Shape;161;p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" name="Google Shape;163;p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4" name="Google Shape;164;p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65" name="Google Shape;165;p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66" name="Google Shape;166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25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68" name="Google Shape;168;p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71" name="Google Shape;171;p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72" name="Google Shape;172;p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73" name="Google Shape;17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